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3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71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6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2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0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1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51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2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6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CA39-D3E5-410C-83D6-971C83C95CB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EECF-9CD1-487E-B92A-45E713F3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5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lce.umd.edu/tin-whiskers/spreadshe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Tin Whisker Risk Model Spreadsheet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24552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Quick Start Guide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61586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5195"/>
            <a:ext cx="10515600" cy="1325563"/>
          </a:xfrm>
        </p:spPr>
        <p:txBody>
          <a:bodyPr/>
          <a:lstStyle/>
          <a:p>
            <a:r>
              <a:rPr lang="en-US" dirty="0" smtClean="0"/>
              <a:t>Roll Up Sheet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4251"/>
            <a:ext cx="10515600" cy="4351338"/>
          </a:xfrm>
        </p:spPr>
        <p:txBody>
          <a:bodyPr/>
          <a:lstStyle/>
          <a:p>
            <a:r>
              <a:rPr lang="en-US" dirty="0" smtClean="0"/>
              <a:t>Fill out the </a:t>
            </a:r>
            <a:r>
              <a:rPr lang="en-US" b="1" dirty="0" smtClean="0"/>
              <a:t>Roll Up </a:t>
            </a:r>
            <a:r>
              <a:rPr lang="en-US" dirty="0" smtClean="0"/>
              <a:t>sheet as shown, and press </a:t>
            </a:r>
            <a:r>
              <a:rPr lang="en-US" b="1" dirty="0" smtClean="0"/>
              <a:t>Shift-F9</a:t>
            </a:r>
            <a:r>
              <a:rPr lang="en-US" dirty="0" smtClean="0"/>
              <a:t> when ready to calculate the OVERALL TOTAL SHORTS expected across all seven components: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5223979"/>
            <a:ext cx="90531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 overall total shorts in this case is expected to be </a:t>
            </a:r>
            <a:r>
              <a:rPr lang="en-US" sz="2800" dirty="0" smtClean="0"/>
              <a:t>5,227.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The overall reliability for no shorts forming is 0.00</a:t>
            </a:r>
            <a:r>
              <a:rPr lang="en-US" sz="2800" dirty="0" smtClean="0"/>
              <a:t>%.</a:t>
            </a:r>
            <a:endParaRPr lang="en-US" sz="2800" dirty="0"/>
          </a:p>
        </p:txBody>
      </p:sp>
      <p:pic>
        <p:nvPicPr>
          <p:cNvPr id="3074" name="Picture 2" descr="Coating Effectiveness = &#10;OVERALL SHORTING PROBABILITY = 100.00% &#10;OVERALL RELIABILITY = 0.00% &#10;OVERALL TOTAL SHORTS = 5,227 &#10;14 &#10;Ref. Des. &#10;Part Number (ref) &#10;Number &#10;of Parts &#10;Part Data &#10;Package &#10;Height &#10;1.75 &#10;Package &#10;Seating &#10;Plane &#10;Lead &#10;Span (H) &#10;Body &#10;Width (E) &#10;Length &#10;(L) &#10;0.75 &#10;Lead &#10;Thick. (c) &#10;Width &#10;0.43 &#10;Lead &#10;Pitch (e) &#10;Angle &#10;From &#10;Vertical &#10;(a, deg) &#10;Number Part &#10;Number &#10;of Leads &#10;of Sides &#10;with &#10;Leads &#10;Reliability &#10;for Not &#10;Shorting &#10;0.00% &#10;0.00% &#10;Shorts &#10;per Part &#10;138.9623 &#10;1556.922 &#10;Overall &#10;Reliability &#10;for Not &#10;Shorting &#10;0.00% &#10;0.00% &#10;Total Shorts &#10;555.8493074 &#10;4670.766479 &#10;user Notes &#10;Roll up &#10;Lead Whisker &#10;Solder Whisker Pad Whisker &#10;Distribution Plots &#10;Shorti 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55" y="2783200"/>
            <a:ext cx="10921690" cy="211889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78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Whisker Risk Model Spreadsheet </a:t>
            </a:r>
            <a:r>
              <a:rPr lang="en-US" dirty="0"/>
              <a:t>can be used to calculate the </a:t>
            </a:r>
            <a:r>
              <a:rPr lang="en-US" b="1" dirty="0"/>
              <a:t>expected number of tin whisker shorts </a:t>
            </a:r>
            <a:r>
              <a:rPr lang="en-US" dirty="0"/>
              <a:t>on one or more leaded components, based on user-specified part and lead geometry, whisker density, </a:t>
            </a:r>
            <a:r>
              <a:rPr lang="en-US" dirty="0" smtClean="0"/>
              <a:t>whisker </a:t>
            </a:r>
            <a:r>
              <a:rPr lang="en-US" dirty="0"/>
              <a:t>length distribution, applied voltage, and conformal coating coverage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presentation describes a worked example. To follow along, download the </a:t>
            </a:r>
            <a:r>
              <a:rPr lang="en-US" i="1" dirty="0" smtClean="0"/>
              <a:t>Whisker Risk Model Example</a:t>
            </a:r>
            <a:r>
              <a:rPr lang="en-US" dirty="0" smtClean="0"/>
              <a:t> Excel spreadsheet at </a:t>
            </a:r>
            <a:r>
              <a:rPr lang="en-US" dirty="0">
                <a:hlinkClick r:id="rId2"/>
              </a:rPr>
              <a:t>http://www.calce.umd.edu/tin-whiskers/spreadsheet/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For further details, see the </a:t>
            </a:r>
            <a:r>
              <a:rPr lang="en-US" i="1" dirty="0" smtClean="0"/>
              <a:t>Whisker Risk Model Spreadsheet User Guide</a:t>
            </a:r>
            <a:r>
              <a:rPr lang="en-US" dirty="0" smtClean="0"/>
              <a:t>, also available at the same URL.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01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14-lead SOIC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been asked to determine the expected number of tin whisker shorts for a 14-lead SOIC part.</a:t>
            </a:r>
          </a:p>
          <a:p>
            <a:r>
              <a:rPr lang="en-US" dirty="0" smtClean="0"/>
              <a:t>You will specify the part and lead geometry.</a:t>
            </a:r>
          </a:p>
          <a:p>
            <a:r>
              <a:rPr lang="en-US" dirty="0" smtClean="0"/>
              <a:t>You will then enter the whisker length distributions.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6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and Lead Geometry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179" y="1690688"/>
            <a:ext cx="449054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0036" y="2090057"/>
            <a:ext cx="415389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Package Height (A</a:t>
            </a:r>
            <a:r>
              <a:rPr lang="en-US" baseline="-25000" dirty="0" smtClean="0"/>
              <a:t>2</a:t>
            </a:r>
            <a:r>
              <a:rPr lang="en-US" dirty="0" smtClean="0"/>
              <a:t>)		= 1.75 mm</a:t>
            </a:r>
          </a:p>
          <a:p>
            <a:r>
              <a:rPr lang="en-US" dirty="0" smtClean="0"/>
              <a:t>Package Seating Plane (A</a:t>
            </a:r>
            <a:r>
              <a:rPr lang="en-US" baseline="-25000" dirty="0" smtClean="0"/>
              <a:t>1</a:t>
            </a:r>
            <a:r>
              <a:rPr lang="en-US" dirty="0" smtClean="0"/>
              <a:t>) 	= 0.18 mm</a:t>
            </a:r>
          </a:p>
          <a:p>
            <a:r>
              <a:rPr lang="en-US" dirty="0" smtClean="0"/>
              <a:t>Lead Span (H)		= 6.00 mm</a:t>
            </a:r>
          </a:p>
          <a:p>
            <a:r>
              <a:rPr lang="en-US" dirty="0" smtClean="0"/>
              <a:t>Body Width (E)		= 3.90 mm</a:t>
            </a:r>
          </a:p>
          <a:p>
            <a:r>
              <a:rPr lang="en-US" dirty="0" smtClean="0"/>
              <a:t>Lead Foot Length (L)	= 0.75 mm</a:t>
            </a:r>
          </a:p>
          <a:p>
            <a:r>
              <a:rPr lang="en-US" dirty="0" smtClean="0"/>
              <a:t>Lead Thickness (c) 		= 0.20 mm</a:t>
            </a:r>
          </a:p>
          <a:p>
            <a:r>
              <a:rPr lang="en-US" dirty="0" smtClean="0"/>
              <a:t>Lead Width (B)		= 0.43 mm</a:t>
            </a:r>
          </a:p>
          <a:p>
            <a:r>
              <a:rPr lang="en-US" dirty="0" smtClean="0"/>
              <a:t>Lead Pitch (e) 		= 1.25 mm</a:t>
            </a:r>
          </a:p>
          <a:p>
            <a:r>
              <a:rPr lang="en-US" dirty="0" smtClean="0"/>
              <a:t>Lead Angle from Vertical (</a:t>
            </a:r>
            <a:r>
              <a:rPr lang="el-GR" dirty="0" smtClean="0"/>
              <a:t>α</a:t>
            </a:r>
            <a:r>
              <a:rPr lang="en-US" dirty="0" smtClean="0"/>
              <a:t>)  	= 10 degrees</a:t>
            </a:r>
          </a:p>
          <a:p>
            <a:r>
              <a:rPr lang="en-US" dirty="0" smtClean="0"/>
              <a:t>Number of Leads		= 14</a:t>
            </a:r>
          </a:p>
          <a:p>
            <a:r>
              <a:rPr lang="en-US" dirty="0" smtClean="0"/>
              <a:t>Number of Sides with Leads  	= 2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2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the spreadsheet and navigate to the </a:t>
            </a:r>
            <a:r>
              <a:rPr lang="en-US" b="1" dirty="0" smtClean="0"/>
              <a:t>Part Data</a:t>
            </a:r>
            <a:r>
              <a:rPr lang="en-US" dirty="0" smtClean="0"/>
              <a:t> sheet.</a:t>
            </a:r>
          </a:p>
          <a:p>
            <a:r>
              <a:rPr lang="en-US" dirty="0" smtClean="0"/>
              <a:t>Enter geometry data as shown in the green cells: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350" y="3028641"/>
            <a:ext cx="4483121" cy="328325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055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Whisker Density and Length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1723"/>
            <a:ext cx="10515600" cy="3773317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 the </a:t>
            </a:r>
            <a:r>
              <a:rPr lang="en-US" b="1" dirty="0" smtClean="0"/>
              <a:t>Lead Whisker, Solder Whisker, and Pad Whisker</a:t>
            </a:r>
            <a:r>
              <a:rPr lang="en-US" dirty="0" smtClean="0"/>
              <a:t> sheets:</a:t>
            </a:r>
          </a:p>
          <a:p>
            <a:r>
              <a:rPr lang="en-US" dirty="0" smtClean="0"/>
              <a:t>Enter </a:t>
            </a:r>
            <a:r>
              <a:rPr lang="en-US" b="1" dirty="0" smtClean="0"/>
              <a:t>400</a:t>
            </a:r>
            <a:r>
              <a:rPr lang="en-US" dirty="0" smtClean="0"/>
              <a:t> for the whisker density.</a:t>
            </a:r>
          </a:p>
          <a:p>
            <a:r>
              <a:rPr lang="en-US" dirty="0" smtClean="0"/>
              <a:t>Enter </a:t>
            </a:r>
            <a:r>
              <a:rPr lang="en-US" b="1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for Distribution, indicating a </a:t>
            </a:r>
            <a:r>
              <a:rPr lang="en-US" dirty="0" smtClean="0"/>
              <a:t>lognormal </a:t>
            </a:r>
            <a:r>
              <a:rPr lang="en-US" dirty="0" smtClean="0"/>
              <a:t>distribution.</a:t>
            </a:r>
          </a:p>
          <a:p>
            <a:r>
              <a:rPr lang="en-US" dirty="0" smtClean="0"/>
              <a:t>Enter </a:t>
            </a:r>
            <a:r>
              <a:rPr lang="en-US" b="1" dirty="0" smtClean="0"/>
              <a:t>0</a:t>
            </a:r>
            <a:r>
              <a:rPr lang="en-US" dirty="0" smtClean="0"/>
              <a:t> for Whisker Minimum.</a:t>
            </a:r>
          </a:p>
          <a:p>
            <a:r>
              <a:rPr lang="en-US" dirty="0" smtClean="0"/>
              <a:t>Enter </a:t>
            </a:r>
            <a:r>
              <a:rPr lang="en-US" b="1" dirty="0" smtClean="0"/>
              <a:t>0.31</a:t>
            </a:r>
            <a:r>
              <a:rPr lang="en-US" dirty="0" smtClean="0"/>
              <a:t> for Whisker </a:t>
            </a:r>
            <a:r>
              <a:rPr lang="el-GR" dirty="0" smtClean="0"/>
              <a:t>μ</a:t>
            </a:r>
            <a:r>
              <a:rPr lang="en-US" dirty="0" smtClean="0"/>
              <a:t> (location) </a:t>
            </a:r>
            <a:r>
              <a:rPr lang="en-US" dirty="0" smtClean="0"/>
              <a:t>parameter.</a:t>
            </a:r>
          </a:p>
          <a:p>
            <a:r>
              <a:rPr lang="en-US" dirty="0" smtClean="0"/>
              <a:t>Enter </a:t>
            </a:r>
            <a:r>
              <a:rPr lang="en-US" b="1" dirty="0" smtClean="0"/>
              <a:t>0.88</a:t>
            </a:r>
            <a:r>
              <a:rPr lang="en-US" dirty="0" smtClean="0"/>
              <a:t> for Whisker </a:t>
            </a:r>
            <a:r>
              <a:rPr lang="el-GR" dirty="0" smtClean="0"/>
              <a:t>σ</a:t>
            </a:r>
            <a:r>
              <a:rPr lang="en-US" dirty="0" smtClean="0"/>
              <a:t> (scale) </a:t>
            </a:r>
            <a:r>
              <a:rPr lang="en-US" dirty="0" smtClean="0"/>
              <a:t>parameter.</a:t>
            </a:r>
          </a:p>
          <a:p>
            <a:r>
              <a:rPr lang="en-US" dirty="0" smtClean="0"/>
              <a:t>Remember to enter these values for each of the three sheets.</a:t>
            </a:r>
          </a:p>
        </p:txBody>
      </p:sp>
    </p:spTree>
    <p:extLst>
      <p:ext uri="{BB962C8B-B14F-4D97-AF65-F5344CB8AC3E}">
        <p14:creationId xmlns:p14="http://schemas.microsoft.com/office/powerpoint/2010/main" val="3749436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hisker Density - &#10;400 &#10;Whiskerable Area = &#10;1.26790482 &#10;Total Whiskers Generated &#10;507.161929 &#10;Whisker Bridging Fraction &#10;= 59.72% &#10;Whisker View Factor = &#10;0.0516089 &#10;Coating Effectiveness = &#10;Total Whiskers Bridging &#10;= 15.6308389 &#10;Reliability for not bridging = &#10;0.00% &#10;Reliability for not shorting - &#10;0.15% &#10;whiskers/dim &#10;dim &#10;(fraction of whiskers that are long enough to hit) &#10;(fraction of infinite whiskers that will hit) &#10;15 Data can be entered as long/short whisker length/fraction or with specific distribution parameters &#10;16 3-Parameter Lognormal Distribution: &#10;Fraction for Short Whisker = &#10;Fraction for Long Whisker = &#10;Minimum Length &#10;Whisker Minimum (O) &#10;Whisker (location,ln(dim)) &#10;= 0.31 &#10;Whisker o (scale,nondim) &#10;Long Whisker Fraction &#10;length &#10;27 WARNING - Not used, using calculated distribution &#10;- 5.797757 &#10;28 Numerical Distribution: &#10;Roll up &#10;user Notes &#10;Part Data &#10;Lead Whisker &#10;Solder Whisker &#10;Pad Whisker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983" y="596629"/>
            <a:ext cx="7538034" cy="56647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541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442"/>
            <a:ext cx="10515600" cy="1325563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1285"/>
            <a:ext cx="10515600" cy="4351338"/>
          </a:xfrm>
        </p:spPr>
        <p:txBody>
          <a:bodyPr/>
          <a:lstStyle/>
          <a:p>
            <a:r>
              <a:rPr lang="en-US" dirty="0" smtClean="0"/>
              <a:t>Return </a:t>
            </a:r>
            <a:r>
              <a:rPr lang="en-US" dirty="0" smtClean="0"/>
              <a:t>to the </a:t>
            </a:r>
            <a:r>
              <a:rPr lang="en-US" b="1" dirty="0" smtClean="0"/>
              <a:t>Part Data </a:t>
            </a:r>
            <a:r>
              <a:rPr lang="en-US" dirty="0" smtClean="0"/>
              <a:t>sheet. Leave default values for applied voltage (5V), PWB Pad Thickness (0.063 mm), and Overall Coating Effectiveness (50%).</a:t>
            </a:r>
          </a:p>
          <a:p>
            <a:r>
              <a:rPr lang="en-US" dirty="0" smtClean="0"/>
              <a:t>The final result, </a:t>
            </a:r>
            <a:r>
              <a:rPr lang="en-US" dirty="0" smtClean="0"/>
              <a:t>139 </a:t>
            </a:r>
            <a:r>
              <a:rPr lang="en-US" dirty="0" smtClean="0"/>
              <a:t>expected shorts, and the reliability for not shorting (the prob. that no shorts form – 0.00%), is displayed at the bottom of the sheet:</a:t>
            </a:r>
          </a:p>
          <a:p>
            <a:endParaRPr lang="en-US" dirty="0"/>
          </a:p>
        </p:txBody>
      </p:sp>
      <p:pic>
        <p:nvPicPr>
          <p:cNvPr id="2050" name="Picture 2" descr="123 WHISKER SHORTING RESULTS: &#10;131 &#10;132 &#10;133 &#10;137 &#10;139 &#10;Coating Effectiveness = &#10;Total lead spaces &#10;- 12 &#10;Applied Voltage = &#10;Shorting Probability &#10;- 41.4% &#10;Whisker Type: &#10;Lead &#10;Bridges per lead: &#10;15.63084 &#10;Bridges per part: &#10;187.5701 &#10;Shorts per part: &#10;77.57465 &#10;Bridging probability for lead pair: &#10;100.00% &#10;Shorting probability for lead pair: &#10;99.85% &#10;Shorting probability for part: &#10;100.00% &#10;Reliability for not shorting for part: &#10;0.00% &#10;RELIABILITY (this part only) = 0.00% &#10;TOTAL SHORTS (this part only) = 139 &#10;Solder &#10;9.245838 &#10;110.9501 &#10;45.88638 &#10;99.99% &#10;97.85% &#10;100.00% &#10;0.00% &#10;Pad &#10;3.123422 &#10;37.48106 &#10;15.5013 &#10;95.96% &#10;72.92% &#10;100.00% &#10;0.00%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942" y="3317565"/>
            <a:ext cx="48387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96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348"/>
            <a:ext cx="10515600" cy="1325563"/>
          </a:xfrm>
        </p:spPr>
        <p:txBody>
          <a:bodyPr/>
          <a:lstStyle/>
          <a:p>
            <a:r>
              <a:rPr lang="en-US" dirty="0" smtClean="0"/>
              <a:t>Roll Up Sheet (Part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064"/>
            <a:ext cx="10515600" cy="4351338"/>
          </a:xfrm>
        </p:spPr>
        <p:txBody>
          <a:bodyPr/>
          <a:lstStyle/>
          <a:p>
            <a:r>
              <a:rPr lang="en-US" dirty="0" smtClean="0"/>
              <a:t>Now you will use the </a:t>
            </a:r>
            <a:r>
              <a:rPr lang="en-US" b="1" dirty="0" smtClean="0"/>
              <a:t>Roll Up </a:t>
            </a:r>
            <a:r>
              <a:rPr lang="en-US" dirty="0" smtClean="0"/>
              <a:t>Sheet to analyze an assembly with more than one part. </a:t>
            </a:r>
          </a:p>
          <a:p>
            <a:r>
              <a:rPr lang="en-US" dirty="0" smtClean="0"/>
              <a:t>First, blank out the values in </a:t>
            </a:r>
            <a:r>
              <a:rPr lang="en-US" b="1" dirty="0" smtClean="0"/>
              <a:t>Part Drawing Dimensions </a:t>
            </a:r>
            <a:r>
              <a:rPr lang="en-US" dirty="0" smtClean="0"/>
              <a:t>section of the Part Data sheet: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975" y="3543790"/>
            <a:ext cx="4210050" cy="283845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057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Tin Whisker Risk Model Spreadsheet</vt:lpstr>
      <vt:lpstr>Introduction</vt:lpstr>
      <vt:lpstr>Example: 14-lead SOIC Part</vt:lpstr>
      <vt:lpstr>Part and Lead Geometry</vt:lpstr>
      <vt:lpstr>Enter Geometry</vt:lpstr>
      <vt:lpstr>Enter Whisker Density and Length Distribution</vt:lpstr>
      <vt:lpstr>PowerPoint Presentation</vt:lpstr>
      <vt:lpstr>Results</vt:lpstr>
      <vt:lpstr>Roll Up Sheet (Part 1)</vt:lpstr>
      <vt:lpstr>Roll Up Sheet (Part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2016-10-20T15:32:06Z</dcterms:created>
  <dcterms:modified xsi:type="dcterms:W3CDTF">2016-11-01T19:42:23Z</dcterms:modified>
</cp:coreProperties>
</file>